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9144000"/>
  <p:notesSz cx="6858000" cy="9144000"/>
  <p:embeddedFontLst>
    <p:embeddedFont>
      <p:font typeface="Ubuntu"/>
      <p:regular r:id="rId10"/>
      <p:bold r:id="rId11"/>
      <p:italic r:id="rId12"/>
      <p:boldItalic r:id="rId13"/>
    </p:embeddedFont>
    <p:embeddedFont>
      <p:font typeface="Amatic SC"/>
      <p:regular r:id="rId14"/>
      <p:bold r:id="rId15"/>
    </p:embeddedFont>
    <p:embeddedFont>
      <p:font typeface="Pacifico"/>
      <p:regular r:id="rId1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Ubuntu-bold.fntdata"/><Relationship Id="rId10" Type="http://schemas.openxmlformats.org/officeDocument/2006/relationships/font" Target="fonts/Ubuntu-regular.fntdata"/><Relationship Id="rId13" Type="http://schemas.openxmlformats.org/officeDocument/2006/relationships/font" Target="fonts/Ubuntu-boldItalic.fntdata"/><Relationship Id="rId12" Type="http://schemas.openxmlformats.org/officeDocument/2006/relationships/font" Target="fonts/Ubuntu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AmaticSC-bold.fntdata"/><Relationship Id="rId14" Type="http://schemas.openxmlformats.org/officeDocument/2006/relationships/font" Target="fonts/AmaticSC-regular.fntdata"/><Relationship Id="rId16" Type="http://schemas.openxmlformats.org/officeDocument/2006/relationships/font" Target="fonts/Pacifico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acecde173b_0_6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acecde173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acecde173b_0_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acecde173b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acecde173b_0_11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acecde173b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3ced35878c_0_0:notes"/>
          <p:cNvSpPr/>
          <p:nvPr>
            <p:ph idx="2" type="sldImg"/>
          </p:nvPr>
        </p:nvSpPr>
        <p:spPr>
          <a:xfrm>
            <a:off x="1143309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3ced35878c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Typefaces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536624"/>
            <a:ext cx="8520600" cy="4448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is the design of a set of lettering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 single typeface will have lots of different variations. When we use a typeface variation we call it a </a:t>
            </a: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font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You need to think carefully about the typefaces you use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Typefaces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536624"/>
            <a:ext cx="8520600" cy="5064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Typeface = Calibri</a:t>
            </a:r>
            <a:endParaRPr sz="3000">
              <a:solidFill>
                <a:srgbClr val="1155CC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Typeface = Times New Roman - </a:t>
            </a:r>
            <a:r>
              <a:rPr b="1" lang="en-GB" sz="3000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bold</a:t>
            </a:r>
            <a:endParaRPr b="1" sz="3000">
              <a:solidFill>
                <a:srgbClr val="1155CC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Typeface = Comic Sans - </a:t>
            </a:r>
            <a:r>
              <a:rPr lang="en-GB" sz="3000" u="sng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underlined</a:t>
            </a:r>
            <a:endParaRPr sz="3000" u="sng">
              <a:solidFill>
                <a:srgbClr val="1155CC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</a:rPr>
              <a:t>Typeface = Georgia - </a:t>
            </a:r>
            <a:r>
              <a:rPr i="1" lang="en-GB" sz="3000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</a:rPr>
              <a:t>in italics</a:t>
            </a:r>
            <a:endParaRPr i="1" sz="3000">
              <a:solidFill>
                <a:srgbClr val="1155CC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Impact"/>
                <a:ea typeface="Impact"/>
                <a:cs typeface="Impact"/>
                <a:sym typeface="Impact"/>
              </a:rPr>
              <a:t>Typeface = Impact</a:t>
            </a:r>
            <a:endParaRPr sz="3000">
              <a:solidFill>
                <a:srgbClr val="1155CC"/>
              </a:solidFill>
              <a:latin typeface="Impact"/>
              <a:ea typeface="Impact"/>
              <a:cs typeface="Impact"/>
              <a:sym typeface="Impact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Pacifico"/>
                <a:ea typeface="Pacifico"/>
                <a:cs typeface="Pacifico"/>
                <a:sym typeface="Pacifico"/>
              </a:rPr>
              <a:t>Typeface = Pacifico</a:t>
            </a:r>
            <a:endParaRPr sz="3000">
              <a:solidFill>
                <a:srgbClr val="1155CC"/>
              </a:solidFill>
              <a:latin typeface="Pacifico"/>
              <a:ea typeface="Pacifico"/>
              <a:cs typeface="Pacifico"/>
              <a:sym typeface="Pacifico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Amatic SC"/>
                <a:ea typeface="Amatic SC"/>
                <a:cs typeface="Amatic SC"/>
                <a:sym typeface="Amatic SC"/>
              </a:rPr>
              <a:t>Typeface = AMATIC SC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Typefaces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536624"/>
            <a:ext cx="8520600" cy="4866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600">
                <a:solidFill>
                  <a:srgbClr val="1155CC"/>
                </a:solidFill>
                <a:latin typeface="Cambria"/>
                <a:ea typeface="Cambria"/>
                <a:cs typeface="Cambria"/>
                <a:sym typeface="Cambria"/>
              </a:rPr>
              <a:t>Serif typeface</a:t>
            </a:r>
            <a:endParaRPr sz="9600">
              <a:solidFill>
                <a:srgbClr val="1155CC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 serif is the fancy, curly decoration on the end of letters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are best for reading on paper and suggest “traditional”, “reliability” and “trust”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000">
                <a:solidFill>
                  <a:srgbClr val="1155CC"/>
                </a:solidFill>
                <a:latin typeface="Cambria"/>
                <a:ea typeface="Cambria"/>
                <a:cs typeface="Cambria"/>
                <a:sym typeface="Cambria"/>
              </a:rPr>
              <a:t>Cambria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, </a:t>
            </a:r>
            <a:r>
              <a:rPr lang="en-GB" sz="3000">
                <a:solidFill>
                  <a:srgbClr val="1155CC"/>
                </a:solidFill>
                <a:latin typeface="Georgia"/>
                <a:ea typeface="Georgia"/>
                <a:cs typeface="Georgia"/>
                <a:sym typeface="Georgia"/>
              </a:rPr>
              <a:t>Georgia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or </a:t>
            </a:r>
            <a:r>
              <a:rPr lang="en-GB" sz="3000">
                <a:solidFill>
                  <a:srgbClr val="1155CC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Times New Roman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Typefaces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536624"/>
            <a:ext cx="8520600" cy="4618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600">
                <a:solidFill>
                  <a:srgbClr val="1155CC"/>
                </a:solidFill>
              </a:rPr>
              <a:t>Sans-s</a:t>
            </a:r>
            <a:r>
              <a:rPr lang="en-GB" sz="7600">
                <a:solidFill>
                  <a:srgbClr val="1155CC"/>
                </a:solidFill>
              </a:rPr>
              <a:t>erif typeface</a:t>
            </a:r>
            <a:endParaRPr sz="7600">
              <a:solidFill>
                <a:srgbClr val="1155CC"/>
              </a:solidFill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Sans-serif typefaces don’t have decorative serifs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These are best for using on screen and suggest “modern”, “clean” and “efficient”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1155CC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ctr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3000">
                <a:solidFill>
                  <a:srgbClr val="1155CC"/>
                </a:solidFill>
              </a:rPr>
              <a:t>Arial</a:t>
            </a:r>
            <a:r>
              <a:rPr lang="en-GB" sz="3000">
                <a:solidFill>
                  <a:srgbClr val="1155CC"/>
                </a:solidFill>
                <a:latin typeface="Cambria"/>
                <a:ea typeface="Cambria"/>
                <a:cs typeface="Cambria"/>
                <a:sym typeface="Cambria"/>
              </a:rPr>
              <a:t>, </a:t>
            </a:r>
            <a:r>
              <a:rPr lang="en-GB" sz="3000">
                <a:solidFill>
                  <a:srgbClr val="1155CC"/>
                </a:solidFill>
                <a:latin typeface="Calibri"/>
                <a:ea typeface="Calibri"/>
                <a:cs typeface="Calibri"/>
                <a:sym typeface="Calibri"/>
              </a:rPr>
              <a:t>Calibri</a:t>
            </a:r>
            <a:r>
              <a:rPr lang="en-GB" sz="3000">
                <a:solidFill>
                  <a:srgbClr val="1155CC"/>
                </a:solidFill>
                <a:latin typeface="Cambria"/>
                <a:ea typeface="Cambria"/>
                <a:cs typeface="Cambria"/>
                <a:sym typeface="Cambria"/>
              </a:rPr>
              <a:t> or </a:t>
            </a:r>
            <a:r>
              <a:rPr lang="en-GB" sz="3000">
                <a:solidFill>
                  <a:srgbClr val="1155CC"/>
                </a:solidFill>
                <a:latin typeface="Comic Sans MS"/>
                <a:ea typeface="Comic Sans MS"/>
                <a:cs typeface="Comic Sans MS"/>
                <a:sym typeface="Comic Sans MS"/>
              </a:rPr>
              <a:t>Comic Sans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379177"/>
            <a:ext cx="8520600" cy="977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Typefaces</a:t>
            </a:r>
            <a:endParaRPr b="1" sz="4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536624"/>
            <a:ext cx="8520600" cy="4858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Tips on typefaces:</a:t>
            </a:r>
            <a:endParaRPr b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Use a typeface that’s easy to read on screen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Use text that’s big enough - but not too big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A bold font is easier to read for titles and buttons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Very thin fonts can be difficult to read</a:t>
            </a:r>
            <a:endParaRPr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3000" u="sng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Don’t underline</a:t>
            </a:r>
            <a:r>
              <a:rPr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and be careful with </a:t>
            </a:r>
            <a:r>
              <a:rPr i="1" lang="en-GB" sz="3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italics</a:t>
            </a:r>
            <a:endParaRPr i="1" sz="3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